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handoutMasterIdLst>
    <p:handoutMasterId r:id="rId29"/>
  </p:handoutMasterIdLst>
  <p:sldIdLst>
    <p:sldId id="256" r:id="rId4"/>
    <p:sldId id="384" r:id="rId5"/>
    <p:sldId id="385" r:id="rId6"/>
    <p:sldId id="386" r:id="rId7"/>
    <p:sldId id="289" r:id="rId8"/>
    <p:sldId id="265" r:id="rId9"/>
    <p:sldId id="365" r:id="rId10"/>
    <p:sldId id="331" r:id="rId11"/>
    <p:sldId id="332" r:id="rId12"/>
    <p:sldId id="367" r:id="rId13"/>
    <p:sldId id="366" r:id="rId14"/>
    <p:sldId id="368" r:id="rId15"/>
    <p:sldId id="290" r:id="rId16"/>
    <p:sldId id="307" r:id="rId17"/>
    <p:sldId id="369" r:id="rId18"/>
    <p:sldId id="355" r:id="rId19"/>
    <p:sldId id="358" r:id="rId20"/>
    <p:sldId id="370" r:id="rId21"/>
    <p:sldId id="311" r:id="rId22"/>
    <p:sldId id="348" r:id="rId23"/>
    <p:sldId id="314" r:id="rId24"/>
    <p:sldId id="356" r:id="rId25"/>
    <p:sldId id="371" r:id="rId26"/>
    <p:sldId id="359" r:id="rId27"/>
    <p:sldId id="294"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ED3"/>
    <a:srgbClr val="EEE5E6"/>
    <a:srgbClr val="FDEAE3"/>
    <a:srgbClr val="414B73"/>
    <a:srgbClr val="C4AFAB"/>
    <a:srgbClr val="1A2038"/>
    <a:srgbClr val="23283E"/>
    <a:srgbClr val="2C3046"/>
    <a:srgbClr val="09385B"/>
    <a:srgbClr val="0B4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3" autoAdjust="0"/>
    <p:restoredTop sz="94660"/>
  </p:normalViewPr>
  <p:slideViewPr>
    <p:cSldViewPr snapToGrid="0" showGuides="1">
      <p:cViewPr varScale="1">
        <p:scale>
          <a:sx n="105" d="100"/>
          <a:sy n="105" d="100"/>
        </p:scale>
        <p:origin x="878" y="72"/>
      </p:cViewPr>
      <p:guideLst>
        <p:guide orient="horz" pos="2676"/>
        <p:guide pos="1655"/>
        <p:guide pos="2880"/>
      </p:guideLst>
    </p:cSldViewPr>
  </p:slideViewPr>
  <p:notesTextViewPr>
    <p:cViewPr>
      <p:scale>
        <a:sx n="1" d="1"/>
        <a:sy n="1" d="1"/>
      </p:scale>
      <p:origin x="0" y="0"/>
    </p:cViewPr>
  </p:notesTextViewPr>
  <p:sorterViewPr>
    <p:cViewPr>
      <p:scale>
        <a:sx n="100" d="100"/>
        <a:sy n="100" d="100"/>
      </p:scale>
      <p:origin x="0" y="-1997"/>
    </p:cViewPr>
  </p:sorterViewPr>
  <p:notesViewPr>
    <p:cSldViewPr snapToGrid="0">
      <p:cViewPr varScale="1">
        <p:scale>
          <a:sx n="60" d="100"/>
          <a:sy n="60" d="100"/>
        </p:scale>
        <p:origin x="2438"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02216-1DD8-4AB3-8BF0-CFB6DFF1249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69EFE-5A9A-4272-A138-4483215D921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t="7099" r="20228" b="11082"/>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
        <p:nvSpPr>
          <p:cNvPr id="4" name="图片占位符 3"/>
          <p:cNvSpPr>
            <a:spLocks noGrp="1"/>
          </p:cNvSpPr>
          <p:nvPr>
            <p:ph type="pic" sz="quarter" idx="10"/>
          </p:nvPr>
        </p:nvSpPr>
        <p:spPr>
          <a:xfrm>
            <a:off x="320151" y="1135711"/>
            <a:ext cx="1774825" cy="2379662"/>
          </a:xfrm>
        </p:spPr>
        <p:txBody>
          <a:bodyPr/>
          <a:lstStyle/>
          <a:p>
            <a:endParaRPr lang="zh-CN" altLang="en-US"/>
          </a:p>
        </p:txBody>
      </p:sp>
      <p:sp>
        <p:nvSpPr>
          <p:cNvPr id="5" name="图片占位符 3"/>
          <p:cNvSpPr>
            <a:spLocks noGrp="1"/>
          </p:cNvSpPr>
          <p:nvPr>
            <p:ph type="pic" sz="quarter" idx="11"/>
          </p:nvPr>
        </p:nvSpPr>
        <p:spPr>
          <a:xfrm>
            <a:off x="2563057" y="1135711"/>
            <a:ext cx="1774825" cy="2379662"/>
          </a:xfrm>
        </p:spPr>
        <p:txBody>
          <a:bodyPr/>
          <a:lstStyle/>
          <a:p>
            <a:endParaRPr lang="zh-CN" altLang="en-US"/>
          </a:p>
        </p:txBody>
      </p:sp>
      <p:sp>
        <p:nvSpPr>
          <p:cNvPr id="6" name="图片占位符 3"/>
          <p:cNvSpPr>
            <a:spLocks noGrp="1"/>
          </p:cNvSpPr>
          <p:nvPr>
            <p:ph type="pic" sz="quarter" idx="12"/>
          </p:nvPr>
        </p:nvSpPr>
        <p:spPr>
          <a:xfrm>
            <a:off x="4805963" y="1135711"/>
            <a:ext cx="1774825" cy="2379662"/>
          </a:xfrm>
        </p:spPr>
        <p:txBody>
          <a:bodyPr/>
          <a:lstStyle/>
          <a:p>
            <a:endParaRPr lang="zh-CN" altLang="en-US"/>
          </a:p>
        </p:txBody>
      </p:sp>
      <p:sp>
        <p:nvSpPr>
          <p:cNvPr id="7" name="图片占位符 3"/>
          <p:cNvSpPr>
            <a:spLocks noGrp="1"/>
          </p:cNvSpPr>
          <p:nvPr>
            <p:ph type="pic" sz="quarter" idx="13"/>
          </p:nvPr>
        </p:nvSpPr>
        <p:spPr>
          <a:xfrm>
            <a:off x="7048870" y="1135711"/>
            <a:ext cx="1774825" cy="2379662"/>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1" y="-1"/>
            <a:ext cx="9144001" cy="5143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0"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9A4CF2-39D5-471D-AEEA-44C9DDC767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0"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hyperlink" Target="class_diagram.pdf"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4.xml"/><Relationship Id="rId4" Type="http://schemas.openxmlformats.org/officeDocument/2006/relationships/image" Target="../media/image30.wmf"/><Relationship Id="rId3" Type="http://schemas.openxmlformats.org/officeDocument/2006/relationships/package" Target="../embeddings/Workbook1.xlsx"/><Relationship Id="rId2" Type="http://schemas.openxmlformats.org/officeDocument/2006/relationships/image" Target="../media/image29.png"/><Relationship Id="rId1" Type="http://schemas.openxmlformats.org/officeDocument/2006/relationships/hyperlink" Target="Traceability%20link%20matrix%20(1).xls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9070" y="2367915"/>
            <a:ext cx="6480175" cy="2306955"/>
          </a:xfrm>
          <a:prstGeom prst="rect">
            <a:avLst/>
          </a:prstGeom>
        </p:spPr>
        <p:txBody>
          <a:bodyPr wrap="square">
            <a:spAutoFit/>
          </a:bodyPr>
          <a:lstStyle/>
          <a:p>
            <a:pPr lvl="0" algn="l">
              <a:defRPr/>
            </a:pPr>
            <a:r>
              <a:rPr lang="en-US" altLang="zh-CN" sz="3200" b="1" noProof="0">
                <a:ln>
                  <a:noFill/>
                </a:ln>
                <a:solidFill>
                  <a:srgbClr val="FBDED3"/>
                </a:solidFill>
                <a:effectLst/>
                <a:uLnTx/>
                <a:uFillTx/>
                <a:latin typeface="Arial" panose="020B0604020202020204"/>
                <a:ea typeface="微软雅黑 Light" panose="020B0502040204020203" charset="-122"/>
                <a:sym typeface="+mn-ea"/>
              </a:rPr>
              <a:t> </a:t>
            </a:r>
            <a:r>
              <a:rPr lang="en-US" altLang="zh-CN" sz="2000">
                <a:solidFill>
                  <a:srgbClr val="FBDED3"/>
                </a:solidFill>
                <a:latin typeface="Arial" panose="020B0604020202020204"/>
              </a:rPr>
              <a:t>-Party A</a:t>
            </a: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Members(A-Z):</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Emmett BeAney, Jacinda Li, Nana Yin</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77190" y="1045845"/>
            <a:ext cx="7078980" cy="132207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P3-Hnefatafl </a:t>
            </a:r>
            <a:endPar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33680" y="1056640"/>
            <a:ext cx="8810625" cy="2245360"/>
          </a:xfrm>
          <a:prstGeom prst="rect">
            <a:avLst/>
          </a:prstGeom>
          <a:noFill/>
        </p:spPr>
        <p:txBody>
          <a:bodyPr wrap="square" rtlCol="0">
            <a:spAutoFit/>
          </a:bodyPr>
          <a:p>
            <a:r>
              <a:rPr lang="en-US" altLang="zh-CN" sz="2800" b="1">
                <a:solidFill>
                  <a:srgbClr val="FBDED3"/>
                </a:solidFill>
              </a:rPr>
              <a:t>• As a user, I want to have rules and tutorials before I start playing the game for the first time. </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implement tutorial screen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538220"/>
          </a:xfrm>
          <a:prstGeom prst="rect">
            <a:avLst/>
          </a:prstGeom>
          <a:noFill/>
        </p:spPr>
        <p:txBody>
          <a:bodyPr wrap="square" rtlCol="0">
            <a:spAutoFit/>
          </a:bodyPr>
          <a:p>
            <a:r>
              <a:rPr lang="en-US" altLang="zh-CN" sz="2800" b="1">
                <a:solidFill>
                  <a:srgbClr val="FBDED3"/>
                </a:solidFill>
              </a:rPr>
              <a:t>• As a user, I want to be able to quit from any game of Hnefatafl at any time.</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zh-CN" altLang="en-US" sz="2800" b="1">
              <a:solidFill>
                <a:schemeClr val="accent6"/>
              </a:solidFill>
              <a:sym typeface="+mn-ea"/>
            </a:endParaRPr>
          </a:p>
          <a:p>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quit prompt screen </a:t>
            </a:r>
            <a:endParaRPr lang="en-US" altLang="zh-CN" sz="2800" b="1">
              <a:solidFill>
                <a:srgbClr val="FBDED3"/>
              </a:solidFill>
            </a:endParaRPr>
          </a:p>
          <a:p>
            <a:r>
              <a:rPr lang="en-US" altLang="zh-CN" sz="2800" b="1">
                <a:solidFill>
                  <a:srgbClr val="FBDED3"/>
                </a:solidFill>
              </a:rPr>
              <a:t>2.Write code to implement the quit button and the return button </a:t>
            </a:r>
            <a:endParaRPr lang="en-US" altLang="zh-CN" sz="2800" b="1">
              <a:solidFill>
                <a:srgbClr val="FBDED3"/>
              </a:solidFill>
            </a:endParaRPr>
          </a:p>
          <a:p>
            <a:r>
              <a:rPr lang="en-US" altLang="zh-CN" sz="2800" b="1">
                <a:solidFill>
                  <a:srgbClr val="FBDED3"/>
                </a:solidFill>
              </a:rPr>
              <a:t>3.Write code to jump back to the login screen </a:t>
            </a:r>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969385"/>
          </a:xfrm>
          <a:prstGeom prst="rect">
            <a:avLst/>
          </a:prstGeom>
          <a:noFill/>
        </p:spPr>
        <p:txBody>
          <a:bodyPr wrap="square" rtlCol="0">
            <a:spAutoFit/>
          </a:bodyPr>
          <a:p>
            <a:r>
              <a:rPr sz="2800" b="1">
                <a:solidFill>
                  <a:srgbClr val="FBDED3"/>
                </a:solidFill>
              </a:rPr>
              <a:t>• As a user, I want to be able to view the history of previous games including the result of the game and the opponent. </a:t>
            </a:r>
            <a:endParaRPr sz="2800" b="1">
              <a:solidFill>
                <a:srgbClr val="FBDED3"/>
              </a:solidFill>
            </a:endParaRPr>
          </a:p>
          <a:p>
            <a:r>
              <a:rPr lang="en-US" sz="2800" b="1">
                <a:solidFill>
                  <a:schemeClr val="accent6"/>
                </a:solidFill>
              </a:rPr>
              <a:t>(finished)</a:t>
            </a:r>
            <a:endParaRPr lang="en-US" sz="2800" b="1">
              <a:solidFill>
                <a:schemeClr val="accent6"/>
              </a:solidFill>
            </a:endParaRPr>
          </a:p>
          <a:p>
            <a:endParaRPr sz="2800" b="1">
              <a:solidFill>
                <a:schemeClr val="accent6"/>
              </a:solidFill>
            </a:endParaRPr>
          </a:p>
          <a:p>
            <a:r>
              <a:rPr sz="2800" b="1">
                <a:solidFill>
                  <a:srgbClr val="FBDED3"/>
                </a:solidFill>
              </a:rPr>
              <a:t>Task:</a:t>
            </a:r>
            <a:endParaRPr sz="2800" b="1">
              <a:solidFill>
                <a:srgbClr val="FBDED3"/>
              </a:solidFill>
            </a:endParaRPr>
          </a:p>
          <a:p>
            <a:r>
              <a:rPr sz="2800" b="1">
                <a:solidFill>
                  <a:srgbClr val="FBDED3"/>
                </a:solidFill>
              </a:rPr>
              <a:t>1.Write code to save the result into database.</a:t>
            </a:r>
            <a:endParaRPr sz="2800" b="1">
              <a:solidFill>
                <a:srgbClr val="FBDED3"/>
              </a:solidFill>
            </a:endParaRPr>
          </a:p>
          <a:p>
            <a:r>
              <a:rPr sz="2800" b="1">
                <a:solidFill>
                  <a:srgbClr val="FBDED3"/>
                </a:solidFill>
              </a:rPr>
              <a:t>2.Write code to implement show the result to the front end.</a:t>
            </a:r>
            <a:endParaRPr sz="2800" b="1">
              <a:solidFill>
                <a:srgbClr val="FBDED3"/>
              </a:solidFill>
            </a:endParaRPr>
          </a:p>
          <a:p>
            <a:r>
              <a:rPr sz="2800" b="1">
                <a:solidFill>
                  <a:srgbClr val="FBDED3"/>
                </a:solidFill>
              </a:rPr>
              <a:t>3.Write code to implement search the result from the database.</a:t>
            </a:r>
            <a:endParaRPr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400" y="1602442"/>
            <a:ext cx="5636895" cy="1938020"/>
          </a:xfrm>
          <a:prstGeom prst="rect">
            <a:avLst/>
          </a:prstGeom>
          <a:noFill/>
        </p:spPr>
        <p:txBody>
          <a:bodyPr wrap="none">
            <a:spAutoFit/>
          </a:bodyPr>
          <a:lstStyle/>
          <a:p>
            <a:pPr lvl="1">
              <a:defRPr/>
            </a:pPr>
            <a:r>
              <a:rPr lang="en-US" altLang="zh-CN" sz="6000">
                <a:solidFill>
                  <a:srgbClr val="FBDED3"/>
                </a:solidFill>
                <a:latin typeface="Arial" panose="020B0604020202020204"/>
              </a:rPr>
              <a:t>CRC Cards &amp;</a:t>
            </a:r>
            <a:endParaRPr lang="en-US" altLang="zh-CN" sz="6000">
              <a:solidFill>
                <a:srgbClr val="FBDED3"/>
              </a:solidFill>
              <a:latin typeface="Arial" panose="020B0604020202020204"/>
            </a:endParaRPr>
          </a:p>
          <a:p>
            <a:pPr lvl="1">
              <a:defRPr/>
            </a:pPr>
            <a:r>
              <a:rPr lang="en-US" altLang="zh-CN" sz="6000">
                <a:solidFill>
                  <a:srgbClr val="FBDED3"/>
                </a:solidFill>
                <a:latin typeface="Arial" panose="020B0604020202020204"/>
              </a:rPr>
              <a:t>Class Diagram</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552507" y="93516"/>
            <a:ext cx="225996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t>
            </a:r>
            <a:endParaRPr lang="en-US" altLang="zh-CN" sz="3200">
              <a:solidFill>
                <a:srgbClr val="FBDED3"/>
              </a:solidFill>
              <a:latin typeface="Arial" panose="020B0604020202020204"/>
            </a:endParaRPr>
          </a:p>
        </p:txBody>
      </p:sp>
      <p:cxnSp>
        <p:nvCxnSpPr>
          <p:cNvPr id="3" name="直接连接符 2"/>
          <p:cNvCxnSpPr/>
          <p:nvPr/>
        </p:nvCxnSpPr>
        <p:spPr>
          <a:xfrm>
            <a:off x="4333234" y="67702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stretch>
            <a:fillRect/>
          </a:stretch>
        </p:blipFill>
        <p:spPr>
          <a:xfrm>
            <a:off x="615315" y="738505"/>
            <a:ext cx="3467100" cy="1666875"/>
          </a:xfrm>
          <a:prstGeom prst="rect">
            <a:avLst/>
          </a:prstGeom>
        </p:spPr>
      </p:pic>
      <p:pic>
        <p:nvPicPr>
          <p:cNvPr id="12" name="图片 11"/>
          <p:cNvPicPr>
            <a:picLocks noChangeAspect="1"/>
          </p:cNvPicPr>
          <p:nvPr/>
        </p:nvPicPr>
        <p:blipFill>
          <a:blip r:embed="rId2"/>
          <a:stretch>
            <a:fillRect/>
          </a:stretch>
        </p:blipFill>
        <p:spPr>
          <a:xfrm>
            <a:off x="615315" y="2405380"/>
            <a:ext cx="3467100" cy="1269365"/>
          </a:xfrm>
          <a:prstGeom prst="rect">
            <a:avLst/>
          </a:prstGeom>
        </p:spPr>
      </p:pic>
      <p:pic>
        <p:nvPicPr>
          <p:cNvPr id="13" name="图片 12"/>
          <p:cNvPicPr>
            <a:picLocks noChangeAspect="1"/>
          </p:cNvPicPr>
          <p:nvPr/>
        </p:nvPicPr>
        <p:blipFill>
          <a:blip r:embed="rId3"/>
          <a:stretch>
            <a:fillRect/>
          </a:stretch>
        </p:blipFill>
        <p:spPr>
          <a:xfrm>
            <a:off x="5217795" y="676910"/>
            <a:ext cx="3104515" cy="1666875"/>
          </a:xfrm>
          <a:prstGeom prst="rect">
            <a:avLst/>
          </a:prstGeom>
        </p:spPr>
      </p:pic>
      <p:pic>
        <p:nvPicPr>
          <p:cNvPr id="14" name="图片 13"/>
          <p:cNvPicPr>
            <a:picLocks noChangeAspect="1"/>
          </p:cNvPicPr>
          <p:nvPr/>
        </p:nvPicPr>
        <p:blipFill>
          <a:blip r:embed="rId4"/>
          <a:stretch>
            <a:fillRect/>
          </a:stretch>
        </p:blipFill>
        <p:spPr>
          <a:xfrm>
            <a:off x="615315" y="3695065"/>
            <a:ext cx="3467100" cy="1344295"/>
          </a:xfrm>
          <a:prstGeom prst="rect">
            <a:avLst/>
          </a:prstGeom>
        </p:spPr>
      </p:pic>
      <p:pic>
        <p:nvPicPr>
          <p:cNvPr id="15" name="图片 14"/>
          <p:cNvPicPr>
            <a:picLocks noChangeAspect="1"/>
          </p:cNvPicPr>
          <p:nvPr/>
        </p:nvPicPr>
        <p:blipFill>
          <a:blip r:embed="rId5"/>
          <a:stretch>
            <a:fillRect/>
          </a:stretch>
        </p:blipFill>
        <p:spPr>
          <a:xfrm>
            <a:off x="5217795" y="2319020"/>
            <a:ext cx="3114675" cy="1442085"/>
          </a:xfrm>
          <a:prstGeom prst="rect">
            <a:avLst/>
          </a:prstGeom>
        </p:spPr>
      </p:pic>
      <p:pic>
        <p:nvPicPr>
          <p:cNvPr id="16" name="图片 15"/>
          <p:cNvPicPr>
            <a:picLocks noChangeAspect="1"/>
          </p:cNvPicPr>
          <p:nvPr/>
        </p:nvPicPr>
        <p:blipFill>
          <a:blip r:embed="rId6"/>
          <a:stretch>
            <a:fillRect/>
          </a:stretch>
        </p:blipFill>
        <p:spPr>
          <a:xfrm>
            <a:off x="5217795" y="3688715"/>
            <a:ext cx="3104515" cy="1411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7155" y="221615"/>
            <a:ext cx="3662680" cy="1640205"/>
          </a:xfrm>
          <a:prstGeom prst="rect">
            <a:avLst/>
          </a:prstGeom>
        </p:spPr>
      </p:pic>
      <p:pic>
        <p:nvPicPr>
          <p:cNvPr id="5" name="图片 4"/>
          <p:cNvPicPr>
            <a:picLocks noChangeAspect="1"/>
          </p:cNvPicPr>
          <p:nvPr/>
        </p:nvPicPr>
        <p:blipFill>
          <a:blip r:embed="rId2"/>
          <a:stretch>
            <a:fillRect/>
          </a:stretch>
        </p:blipFill>
        <p:spPr>
          <a:xfrm>
            <a:off x="226695" y="1932940"/>
            <a:ext cx="2587625" cy="1640840"/>
          </a:xfrm>
          <a:prstGeom prst="rect">
            <a:avLst/>
          </a:prstGeom>
        </p:spPr>
      </p:pic>
      <p:pic>
        <p:nvPicPr>
          <p:cNvPr id="7" name="图片 6"/>
          <p:cNvPicPr>
            <a:picLocks noChangeAspect="1"/>
          </p:cNvPicPr>
          <p:nvPr/>
        </p:nvPicPr>
        <p:blipFill>
          <a:blip r:embed="rId3"/>
          <a:stretch>
            <a:fillRect/>
          </a:stretch>
        </p:blipFill>
        <p:spPr>
          <a:xfrm>
            <a:off x="3759835" y="3689985"/>
            <a:ext cx="2587625" cy="1247140"/>
          </a:xfrm>
          <a:prstGeom prst="rect">
            <a:avLst/>
          </a:prstGeom>
        </p:spPr>
      </p:pic>
      <p:pic>
        <p:nvPicPr>
          <p:cNvPr id="8" name="图片 7"/>
          <p:cNvPicPr>
            <a:picLocks noChangeAspect="1"/>
          </p:cNvPicPr>
          <p:nvPr/>
        </p:nvPicPr>
        <p:blipFill>
          <a:blip r:embed="rId4"/>
          <a:stretch>
            <a:fillRect/>
          </a:stretch>
        </p:blipFill>
        <p:spPr>
          <a:xfrm>
            <a:off x="226695" y="3717925"/>
            <a:ext cx="2587625" cy="1191895"/>
          </a:xfrm>
          <a:prstGeom prst="rect">
            <a:avLst/>
          </a:prstGeom>
        </p:spPr>
      </p:pic>
      <p:pic>
        <p:nvPicPr>
          <p:cNvPr id="9" name="图片 8"/>
          <p:cNvPicPr>
            <a:picLocks noChangeAspect="1"/>
          </p:cNvPicPr>
          <p:nvPr/>
        </p:nvPicPr>
        <p:blipFill>
          <a:blip r:embed="rId5"/>
          <a:stretch>
            <a:fillRect/>
          </a:stretch>
        </p:blipFill>
        <p:spPr>
          <a:xfrm>
            <a:off x="6452870" y="221615"/>
            <a:ext cx="2589530" cy="1186180"/>
          </a:xfrm>
          <a:prstGeom prst="rect">
            <a:avLst/>
          </a:prstGeom>
        </p:spPr>
      </p:pic>
      <p:pic>
        <p:nvPicPr>
          <p:cNvPr id="10" name="图片 9"/>
          <p:cNvPicPr>
            <a:picLocks noChangeAspect="1"/>
          </p:cNvPicPr>
          <p:nvPr/>
        </p:nvPicPr>
        <p:blipFill>
          <a:blip r:embed="rId6"/>
          <a:stretch>
            <a:fillRect/>
          </a:stretch>
        </p:blipFill>
        <p:spPr>
          <a:xfrm>
            <a:off x="6452870" y="1334770"/>
            <a:ext cx="2603500" cy="1194435"/>
          </a:xfrm>
          <a:prstGeom prst="rect">
            <a:avLst/>
          </a:prstGeom>
        </p:spPr>
      </p:pic>
      <p:pic>
        <p:nvPicPr>
          <p:cNvPr id="11" name="图片 10"/>
          <p:cNvPicPr>
            <a:picLocks noChangeAspect="1"/>
          </p:cNvPicPr>
          <p:nvPr/>
        </p:nvPicPr>
        <p:blipFill>
          <a:blip r:embed="rId7"/>
          <a:stretch>
            <a:fillRect/>
          </a:stretch>
        </p:blipFill>
        <p:spPr>
          <a:xfrm>
            <a:off x="6452870" y="2433955"/>
            <a:ext cx="2616200" cy="1283970"/>
          </a:xfrm>
          <a:prstGeom prst="rect">
            <a:avLst/>
          </a:prstGeom>
        </p:spPr>
      </p:pic>
      <p:pic>
        <p:nvPicPr>
          <p:cNvPr id="12" name="图片 11"/>
          <p:cNvPicPr>
            <a:picLocks noChangeAspect="1"/>
          </p:cNvPicPr>
          <p:nvPr/>
        </p:nvPicPr>
        <p:blipFill>
          <a:blip r:embed="rId8"/>
          <a:stretch>
            <a:fillRect/>
          </a:stretch>
        </p:blipFill>
        <p:spPr>
          <a:xfrm>
            <a:off x="6467475" y="3717925"/>
            <a:ext cx="2588895" cy="1360805"/>
          </a:xfrm>
          <a:prstGeom prst="rect">
            <a:avLst/>
          </a:prstGeom>
        </p:spPr>
      </p:pic>
      <p:pic>
        <p:nvPicPr>
          <p:cNvPr id="13" name="图片 12"/>
          <p:cNvPicPr>
            <a:picLocks noChangeAspect="1"/>
          </p:cNvPicPr>
          <p:nvPr/>
        </p:nvPicPr>
        <p:blipFill>
          <a:blip r:embed="rId9"/>
          <a:stretch>
            <a:fillRect/>
          </a:stretch>
        </p:blipFill>
        <p:spPr>
          <a:xfrm>
            <a:off x="3851275" y="221615"/>
            <a:ext cx="2510155" cy="3281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0185" y="966470"/>
            <a:ext cx="4068445" cy="3000375"/>
          </a:xfrm>
          <a:prstGeom prst="rect">
            <a:avLst/>
          </a:prstGeom>
        </p:spPr>
      </p:pic>
      <p:pic>
        <p:nvPicPr>
          <p:cNvPr id="5" name="图片 4"/>
          <p:cNvPicPr>
            <a:picLocks noChangeAspect="1"/>
          </p:cNvPicPr>
          <p:nvPr/>
        </p:nvPicPr>
        <p:blipFill>
          <a:blip r:embed="rId2"/>
          <a:stretch>
            <a:fillRect/>
          </a:stretch>
        </p:blipFill>
        <p:spPr>
          <a:xfrm>
            <a:off x="4433570" y="172720"/>
            <a:ext cx="4337685" cy="2223135"/>
          </a:xfrm>
          <a:prstGeom prst="rect">
            <a:avLst/>
          </a:prstGeom>
        </p:spPr>
      </p:pic>
      <p:pic>
        <p:nvPicPr>
          <p:cNvPr id="6" name="图片 5"/>
          <p:cNvPicPr>
            <a:picLocks noChangeAspect="1"/>
          </p:cNvPicPr>
          <p:nvPr/>
        </p:nvPicPr>
        <p:blipFill>
          <a:blip r:embed="rId3"/>
          <a:stretch>
            <a:fillRect/>
          </a:stretch>
        </p:blipFill>
        <p:spPr>
          <a:xfrm>
            <a:off x="4509135" y="2540000"/>
            <a:ext cx="4050665" cy="2524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354069" y="40811"/>
            <a:ext cx="284734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hlinkClick r:id="rId1" tooltip="" action="ppaction://hlinkfile"/>
              </a:rPr>
              <a:t>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62431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
          </p:cNvPr>
          <p:cNvGraphicFramePr>
            <a:graphicFrameLocks noChangeAspect="1"/>
          </p:cNvGraphicFramePr>
          <p:nvPr/>
        </p:nvGraphicFramePr>
        <p:xfrm>
          <a:off x="210820" y="167640"/>
          <a:ext cx="1755140" cy="1204595"/>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210820" y="167640"/>
                        <a:ext cx="1755140" cy="1204595"/>
                      </a:xfrm>
                      <a:prstGeom prst="rect">
                        <a:avLst/>
                      </a:prstGeom>
                    </p:spPr>
                  </p:pic>
                </p:oleObj>
              </mc:Fallback>
            </mc:AlternateContent>
          </a:graphicData>
        </a:graphic>
      </p:graphicFrame>
      <p:pic>
        <p:nvPicPr>
          <p:cNvPr id="11" name="图片 10"/>
          <p:cNvPicPr>
            <a:picLocks noChangeAspect="1"/>
          </p:cNvPicPr>
          <p:nvPr/>
        </p:nvPicPr>
        <p:blipFill>
          <a:blip r:embed="rId4"/>
          <a:stretch>
            <a:fillRect/>
          </a:stretch>
        </p:blipFill>
        <p:spPr>
          <a:xfrm>
            <a:off x="99695" y="1372235"/>
            <a:ext cx="4838700" cy="3444875"/>
          </a:xfrm>
          <a:prstGeom prst="rect">
            <a:avLst/>
          </a:prstGeom>
        </p:spPr>
      </p:pic>
      <p:pic>
        <p:nvPicPr>
          <p:cNvPr id="12" name="图片 11"/>
          <p:cNvPicPr>
            <a:picLocks noChangeAspect="1"/>
          </p:cNvPicPr>
          <p:nvPr/>
        </p:nvPicPr>
        <p:blipFill>
          <a:blip r:embed="rId5"/>
          <a:stretch>
            <a:fillRect/>
          </a:stretch>
        </p:blipFill>
        <p:spPr>
          <a:xfrm>
            <a:off x="4731385" y="1809750"/>
            <a:ext cx="448627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0805" y="140970"/>
            <a:ext cx="4427220" cy="1989455"/>
          </a:xfrm>
          <a:prstGeom prst="rect">
            <a:avLst/>
          </a:prstGeom>
        </p:spPr>
      </p:pic>
      <p:pic>
        <p:nvPicPr>
          <p:cNvPr id="6" name="图片 5"/>
          <p:cNvPicPr>
            <a:picLocks noChangeAspect="1"/>
          </p:cNvPicPr>
          <p:nvPr/>
        </p:nvPicPr>
        <p:blipFill>
          <a:blip r:embed="rId2"/>
          <a:stretch>
            <a:fillRect/>
          </a:stretch>
        </p:blipFill>
        <p:spPr>
          <a:xfrm>
            <a:off x="3422650" y="1987550"/>
            <a:ext cx="5505450" cy="3095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82531" y="165271"/>
            <a:ext cx="418020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hlinkClick r:id="rId1" tooltip="" action="ppaction://hlinkfile"/>
              </a:rPr>
              <a:t>Ttaceability link martix</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300355" y="983615"/>
            <a:ext cx="7080250" cy="3729990"/>
          </a:xfrm>
          <a:prstGeom prst="rect">
            <a:avLst/>
          </a:prstGeom>
        </p:spPr>
      </p:pic>
      <p:graphicFrame>
        <p:nvGraphicFramePr>
          <p:cNvPr id="9" name="对象 8">
            <a:hlinkClick r:id="" action="ppaction://ole?verb="/>
          </p:cNvPr>
          <p:cNvGraphicFramePr>
            <a:graphicFrameLocks noChangeAspect="1"/>
          </p:cNvGraphicFramePr>
          <p:nvPr/>
        </p:nvGraphicFramePr>
        <p:xfrm>
          <a:off x="7595870" y="1944370"/>
          <a:ext cx="1502410" cy="1031240"/>
        </p:xfrm>
        <a:graphic>
          <a:graphicData uri="http://schemas.openxmlformats.org/presentationml/2006/ole">
            <mc:AlternateContent xmlns:mc="http://schemas.openxmlformats.org/markup-compatibility/2006">
              <mc:Choice xmlns:v="urn:schemas-microsoft-com:vml" Requires="v">
                <p:oleObj spid="_x0000_s2049" name="" showAsIcon="1" r:id="rId3" imgW="971550" imgH="666750" progId="Package">
                  <p:embed/>
                </p:oleObj>
              </mc:Choice>
              <mc:Fallback>
                <p:oleObj name="" showAsIcon="1" r:id="rId3" imgW="971550" imgH="666750" progId="Package">
                  <p:embed/>
                  <p:pic>
                    <p:nvPicPr>
                      <p:cNvPr id="0" name="图片 2048"/>
                      <p:cNvPicPr/>
                      <p:nvPr/>
                    </p:nvPicPr>
                    <p:blipFill>
                      <a:blip r:embed="rId4"/>
                      <a:stretch>
                        <a:fillRect/>
                      </a:stretch>
                    </p:blipFill>
                    <p:spPr>
                      <a:xfrm>
                        <a:off x="7595870" y="1944370"/>
                        <a:ext cx="1502410" cy="10312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45180" y="319107"/>
            <a:ext cx="225742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ParyA</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153035" y="1478915"/>
            <a:ext cx="9515475" cy="2399665"/>
          </a:xfrm>
          <a:prstGeom prst="rect">
            <a:avLst/>
          </a:prstGeom>
          <a:noFill/>
        </p:spPr>
        <p:txBody>
          <a:bodyPr wrap="square" rtlCol="0">
            <a:spAutoFit/>
          </a:bodyPr>
          <a:p>
            <a:pPr algn="l">
              <a:buClrTx/>
              <a:buSzTx/>
              <a:buFontTx/>
            </a:pPr>
            <a:r>
              <a:rPr lang="en-US" altLang="zh-CN" sz="2000" b="1" noProof="0" dirty="0">
                <a:ln>
                  <a:noFill/>
                </a:ln>
                <a:solidFill>
                  <a:srgbClr val="FBDED3"/>
                </a:solidFill>
                <a:effectLst/>
                <a:uLnTx/>
                <a:uFillTx/>
                <a:latin typeface="Arial" panose="020B0604020202020204"/>
                <a:ea typeface="微软雅黑 Light" panose="020B0502040204020203" charset="-122"/>
              </a:rPr>
              <a:t>Members(A-Z):</a:t>
            </a:r>
            <a:r>
              <a:rPr lang="en-US" altLang="zh-CN" noProof="0" dirty="0">
                <a:ln>
                  <a:noFill/>
                </a:ln>
                <a:solidFill>
                  <a:srgbClr val="FBDED3"/>
                </a:solidFill>
                <a:effectLst/>
                <a:uLnTx/>
                <a:uFillTx/>
                <a:latin typeface="Arial" panose="020B0604020202020204"/>
                <a:ea typeface="微软雅黑 Light" panose="020B0502040204020203" charset="-122"/>
              </a:rPr>
              <a:t> </a:t>
            </a:r>
            <a:r>
              <a:rPr lang="en-US" altLang="zh-CN" noProof="0" dirty="0">
                <a:ln>
                  <a:noFill/>
                </a:ln>
                <a:solidFill>
                  <a:srgbClr val="FBDED3"/>
                </a:solidFill>
                <a:effectLst/>
                <a:uLnTx/>
                <a:uFillTx/>
                <a:latin typeface="Arial" panose="020B0604020202020204"/>
                <a:ea typeface="微软雅黑 Light" panose="020B0502040204020203" charset="-122"/>
                <a:sym typeface="+mn-ea"/>
              </a:rPr>
              <a:t>Emmett BeAney, Jacinda Li, Nana Yin</a:t>
            </a:r>
            <a:endParaRPr lang="en-US" altLang="zh-CN"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endParaRPr lang="en-US" altLang="zh-CN"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r>
              <a:rPr kumimoji="0" lang="en-US" altLang="zh-CN" sz="2000" b="1"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X game: </a:t>
            </a:r>
            <a:r>
              <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Hnefatafl Chess Game</a:t>
            </a: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r>
              <a:rPr kumimoji="0" lang="en-US" altLang="zh-CN" sz="2000" b="1"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Language: </a:t>
            </a:r>
            <a:r>
              <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Java, JavaScript, CSS</a:t>
            </a: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lang="en-US" altLang="zh-CN">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985576" y="241471"/>
            <a:ext cx="158432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Kanban</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652145" y="930910"/>
            <a:ext cx="7839075" cy="413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0075" y="1602442"/>
            <a:ext cx="6322695" cy="1938020"/>
          </a:xfrm>
          <a:prstGeom prst="rect">
            <a:avLst/>
          </a:prstGeom>
          <a:noFill/>
        </p:spPr>
        <p:txBody>
          <a:bodyPr wrap="none">
            <a:spAutoFit/>
          </a:bodyPr>
          <a:lstStyle/>
          <a:p>
            <a:pPr lvl="0" algn="l">
              <a:buClrTx/>
              <a:buSzTx/>
              <a:buFontTx/>
              <a:defRPr/>
            </a:pPr>
            <a:r>
              <a:rPr lang="en-US" altLang="zh-CN" sz="6000">
                <a:solidFill>
                  <a:srgbClr val="FBDED3"/>
                </a:solidFill>
                <a:latin typeface="Arial" panose="020B0604020202020204"/>
                <a:sym typeface="+mn-ea"/>
              </a:rPr>
              <a:t>Sprint Review </a:t>
            </a:r>
            <a:endParaRPr lang="en-US" altLang="zh-CN" sz="6000">
              <a:solidFill>
                <a:srgbClr val="FBDED3"/>
              </a:solidFill>
              <a:latin typeface="Arial" panose="020B0604020202020204"/>
              <a:sym typeface="+mn-ea"/>
            </a:endParaRPr>
          </a:p>
          <a:p>
            <a:pPr lvl="0" algn="l">
              <a:buClrTx/>
              <a:buSzTx/>
              <a:buFontTx/>
              <a:defRPr/>
            </a:pPr>
            <a:r>
              <a:rPr lang="en-US" altLang="zh-CN" sz="6000">
                <a:solidFill>
                  <a:srgbClr val="FBDED3"/>
                </a:solidFill>
                <a:latin typeface="Arial" panose="020B0604020202020204"/>
              </a:rPr>
              <a:t>and Retrospective</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325755" y="596265"/>
          <a:ext cx="8420100" cy="4286250"/>
        </p:xfrm>
        <a:graphic>
          <a:graphicData uri="http://schemas.openxmlformats.org/drawingml/2006/table">
            <a:tbl>
              <a:tblPr firstRow="1" bandRow="1">
                <a:tableStyleId>{5940675A-B579-460E-94D1-54222C63F5DA}</a:tableStyleId>
              </a:tblPr>
              <a:tblGrid>
                <a:gridCol w="856615"/>
                <a:gridCol w="6181725"/>
                <a:gridCol w="1381760"/>
              </a:tblGrid>
              <a:tr h="513715">
                <a:tc gridSpan="3">
                  <a:txBody>
                    <a:bodyPr/>
                    <a:p>
                      <a:pPr indent="0">
                        <a:buNone/>
                      </a:pPr>
                      <a:r>
                        <a:rPr lang="en-US" sz="2800" b="1">
                          <a:solidFill>
                            <a:srgbClr val="FFFFFF"/>
                          </a:solidFill>
                          <a:latin typeface="宋体" panose="02010600030101010101" pitchFamily="2" charset="-122"/>
                          <a:ea typeface="宋体" panose="02010600030101010101" pitchFamily="2" charset="-122"/>
                          <a:cs typeface="宋体" panose="02010600030101010101" pitchFamily="2" charset="-122"/>
                        </a:rPr>
                        <a:t>P3 (Only three people work)</a:t>
                      </a:r>
                      <a:endParaRPr lang="en-US" altLang="en-US" sz="28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9BBB59"/>
                    </a:solidFill>
                  </a:tcPr>
                </a:tc>
                <a:tc hMerge="1">
                  <a:tcP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r h="83693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11/13</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went to the professor to discuss the group member problem of P2 and discussed the new task of P3. </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401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11/14</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analyze small unfinished problems on the project, simplify them and assign them to members.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3756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11/27</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adjusted the code and the project to complete the connection on the code.</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 members</a:t>
                      </a:r>
                      <a:r>
                        <a:rPr lang="en-US" sz="1400" b="0">
                          <a:latin typeface="宋体" panose="02010600030101010101" pitchFamily="2" charset="-122"/>
                          <a:ea typeface="宋体" panose="02010600030101010101" pitchFamily="2" charset="-122"/>
                          <a:cs typeface="宋体" panose="02010600030101010101" pitchFamily="2" charset="-122"/>
                        </a:rPr>
                        <a:t>(Nana,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7935">
                <a:tc>
                  <a:txBody>
                    <a:bodyPr/>
                    <a:p>
                      <a:pPr algn="l">
                        <a:buClrTx/>
                        <a:buSzTx/>
                        <a:buFontTx/>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2/2</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update the progress of the project and make a plan. Emmett and Nana work together to complete functions such as chess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(Jacinda, 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372110" y="219075"/>
          <a:ext cx="8527415" cy="4700905"/>
        </p:xfrm>
        <a:graphic>
          <a:graphicData uri="http://schemas.openxmlformats.org/drawingml/2006/table">
            <a:tbl>
              <a:tblPr firstRow="1" bandRow="1">
                <a:tableStyleId>{5940675A-B579-460E-94D1-54222C63F5DA}</a:tableStyleId>
              </a:tblPr>
              <a:tblGrid>
                <a:gridCol w="941705"/>
                <a:gridCol w="6186805"/>
                <a:gridCol w="1398905"/>
              </a:tblGrid>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12/3</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 Jacinda worked with Emmett to complete the invitation function.</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 members</a:t>
                      </a:r>
                      <a:r>
                        <a:rPr lang="en-US" sz="1600" b="0">
                          <a:latin typeface="宋体" panose="02010600030101010101" pitchFamily="2" charset="-122"/>
                          <a:ea typeface="宋体" panose="02010600030101010101" pitchFamily="2" charset="-122"/>
                          <a:cs typeface="宋体" panose="02010600030101010101" pitchFamily="2" charset="-122"/>
                        </a:rPr>
                        <a:t>(Jacinda, Emmett)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349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12/4</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went to the professor's office to show the demo of P3 and explained the problem that there were only three people in the team.</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12/8</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integrate the project, adjust the normal operation of the project</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285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P3</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Review</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gridSpan="2">
                  <a:txBody>
                    <a:bodyPr/>
                    <a:p>
                      <a:pPr algn="l">
                        <a:buClrTx/>
                        <a:buSzTx/>
                        <a:buFontTx/>
                        <a:buNone/>
                      </a:pPr>
                      <a:r>
                        <a:rPr lang="en-US" sz="2000" b="0">
                          <a:latin typeface="Arial" panose="020B0604020202020204" pitchFamily="34" charset="0"/>
                          <a:cs typeface="Arial" panose="020B0604020202020204" pitchFamily="34" charset="0"/>
                        </a:rPr>
                        <a:t>During the whole process of 3, the group of five became a group of three, and we gradually finished the rest of the task. At the end, I showed the demo of the game to the professor and used the last time to perfect the game.</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092575"/>
          </a:xfrm>
          <a:prstGeom prst="rect">
            <a:avLst/>
          </a:prstGeom>
          <a:noFill/>
        </p:spPr>
        <p:txBody>
          <a:bodyPr wrap="square" rtlCol="0">
            <a:spAutoFit/>
          </a:bodyPr>
          <a:p>
            <a:pPr indent="0" algn="l">
              <a:buClrTx/>
              <a:buSzTx/>
              <a:buFont typeface="Wingdings" panose="05000000000000000000" charset="0"/>
              <a:buNone/>
            </a:pPr>
            <a:endParaRPr lang="en-US" altLang="zh-CN" sz="2000" b="1" u="sng">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went well:</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We improved the efficiency of the meeting, and actively responded to the professor when we found the members' problems.</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Properly allocate your time and tasks.Try to finish the project. We strive to complete the project to the best of our ability.</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could improve:</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Staff changes are too large, some members are not actively involved in the project, resulting in the project is not completed well.Early detection of personnel issues allows for better scheduling and allocation of time. </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91705" y="2279516"/>
            <a:ext cx="5796915" cy="583565"/>
          </a:xfrm>
          <a:prstGeom prst="rect">
            <a:avLst/>
          </a:prstGeom>
        </p:spPr>
        <p:txBody>
          <a:bodyPr wrap="none">
            <a:spAutoFit/>
          </a:bodyPr>
          <a:lstStyle/>
          <a:p>
            <a:pPr lvl="0">
              <a:defRPr/>
            </a:pPr>
            <a:r>
              <a:rPr lang="en-US" altLang="zh-CN" sz="3200">
                <a:solidFill>
                  <a:srgbClr val="FBDED3"/>
                </a:solidFill>
                <a:latin typeface="Arial" panose="020B0604020202020204"/>
              </a:rPr>
              <a:t>THANK YOU FOR WATCHING</a:t>
            </a:r>
            <a:endParaRPr lang="en-US" altLang="zh-CN" sz="32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45180" y="319107"/>
            <a:ext cx="3231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Hnefatafl</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325755" y="1238885"/>
            <a:ext cx="3895725" cy="3415030"/>
          </a:xfrm>
          <a:prstGeom prst="rect">
            <a:avLst/>
          </a:prstGeom>
          <a:noFill/>
        </p:spPr>
        <p:txBody>
          <a:bodyPr wrap="square" rtlCol="0">
            <a:spAutoFit/>
          </a:bodyPr>
          <a:p>
            <a:pPr algn="l">
              <a:lnSpc>
                <a:spcPct val="100000"/>
              </a:lnSpc>
              <a:buClrTx/>
              <a:buSzTx/>
              <a:buFontTx/>
            </a:pPr>
            <a:r>
              <a:rPr lang="en-US" altLang="zh-CN">
                <a:solidFill>
                  <a:srgbClr val="FBDED3"/>
                </a:solidFill>
                <a:latin typeface="Arial" panose="020B0604020202020204"/>
                <a:sym typeface="+mn-lt"/>
              </a:rPr>
              <a:t>A checkered gameboard with two armies of uneven numbers.</a:t>
            </a:r>
            <a:endParaRPr lang="en-US" altLang="zh-CN">
              <a:solidFill>
                <a:srgbClr val="FBDED3"/>
              </a:solidFill>
              <a:latin typeface="Arial" panose="020B0604020202020204"/>
              <a:sym typeface="+mn-lt"/>
            </a:endParaRPr>
          </a:p>
          <a:p>
            <a:endParaRPr lang="en-US" altLang="zh-CN">
              <a:solidFill>
                <a:srgbClr val="FBDED3"/>
              </a:solidFill>
            </a:endParaRPr>
          </a:p>
          <a:p>
            <a:r>
              <a:rPr lang="en-US" altLang="zh-CN">
                <a:solidFill>
                  <a:srgbClr val="FBDED3"/>
                </a:solidFill>
                <a:latin typeface="Arial" panose="020B0604020202020204"/>
                <a:sym typeface="+mn-ea"/>
              </a:rPr>
              <a:t>1.Protect the king</a:t>
            </a:r>
            <a:r>
              <a:rPr lang="en-US" altLang="zh-CN">
                <a:solidFill>
                  <a:srgbClr val="FBDED3"/>
                </a:solidFill>
                <a:latin typeface="Arial" panose="020B0604020202020204"/>
                <a:sym typeface="+mn-ea"/>
              </a:rPr>
              <a:t> </a:t>
            </a:r>
            <a:endParaRPr lang="en-US" altLang="zh-CN">
              <a:solidFill>
                <a:srgbClr val="FBDED3"/>
              </a:solidFill>
              <a:latin typeface="Arial" panose="020B0604020202020204"/>
              <a:sym typeface="+mn-ea"/>
            </a:endParaRPr>
          </a:p>
          <a:p>
            <a:endParaRPr lang="en-US" altLang="zh-CN">
              <a:solidFill>
                <a:srgbClr val="FBDED3"/>
              </a:solidFill>
              <a:latin typeface="Arial" panose="020B0604020202020204"/>
              <a:sym typeface="+mn-ea"/>
            </a:endParaRPr>
          </a:p>
          <a:p>
            <a:pPr algn="l">
              <a:buClrTx/>
              <a:buSzTx/>
              <a:buFontTx/>
            </a:pPr>
            <a:r>
              <a:rPr lang="en-US" altLang="zh-CN">
                <a:solidFill>
                  <a:srgbClr val="FBDED3"/>
                </a:solidFill>
                <a:latin typeface="Arial" panose="020B0604020202020204"/>
                <a:sym typeface="+mn-lt"/>
              </a:rPr>
              <a:t>12 pawns and a king</a:t>
            </a:r>
            <a:endParaRPr lang="en-US" altLang="zh-CN">
              <a:solidFill>
                <a:srgbClr val="FBDED3"/>
              </a:solidFill>
              <a:latin typeface="Arial" panose="020B0604020202020204"/>
              <a:sym typeface="+mn-lt"/>
            </a:endParaRPr>
          </a:p>
          <a:p>
            <a:endParaRPr lang="en-US" altLang="zh-CN">
              <a:solidFill>
                <a:srgbClr val="FBDED3"/>
              </a:solidFill>
              <a:latin typeface="Arial" panose="020B0604020202020204"/>
              <a:sym typeface="+mn-ea"/>
            </a:endParaRPr>
          </a:p>
          <a:p>
            <a:r>
              <a:rPr lang="en-US" altLang="zh-CN">
                <a:solidFill>
                  <a:srgbClr val="FBDED3"/>
                </a:solidFill>
                <a:latin typeface="Arial" panose="020B0604020202020204"/>
                <a:sym typeface="+mn-ea"/>
              </a:rPr>
              <a:t>2.</a:t>
            </a:r>
            <a:r>
              <a:rPr lang="en-US" altLang="zh-CN">
                <a:solidFill>
                  <a:srgbClr val="FBDED3"/>
                </a:solidFill>
                <a:latin typeface="Arial" panose="020B0604020202020204"/>
                <a:sym typeface="+mn-ea"/>
              </a:rPr>
              <a:t>Catch the king</a:t>
            </a:r>
            <a:endParaRPr lang="en-US" altLang="zh-CN">
              <a:solidFill>
                <a:srgbClr val="FBDED3"/>
              </a:solidFill>
              <a:latin typeface="Arial" panose="020B0604020202020204"/>
              <a:sym typeface="+mn-ea"/>
            </a:endParaRPr>
          </a:p>
          <a:p>
            <a:endParaRPr lang="en-US" altLang="zh-CN">
              <a:solidFill>
                <a:srgbClr val="FBDED3"/>
              </a:solidFill>
              <a:latin typeface="Arial" panose="020B0604020202020204"/>
              <a:sym typeface="+mn-ea"/>
            </a:endParaRPr>
          </a:p>
          <a:p>
            <a:pPr algn="l">
              <a:buClrTx/>
              <a:buSzTx/>
              <a:buFontTx/>
            </a:pPr>
            <a:r>
              <a:rPr lang="en-US" altLang="zh-CN">
                <a:solidFill>
                  <a:srgbClr val="FBDED3"/>
                </a:solidFill>
                <a:latin typeface="Arial" panose="020B0604020202020204"/>
                <a:sym typeface="+mn-lt"/>
              </a:rPr>
              <a:t>24 pawns </a:t>
            </a:r>
            <a:endParaRPr lang="en-US" altLang="zh-CN">
              <a:solidFill>
                <a:srgbClr val="FBDED3"/>
              </a:solidFill>
              <a:latin typeface="Arial" panose="020B0604020202020204"/>
              <a:sym typeface="+mn-lt"/>
            </a:endParaRPr>
          </a:p>
          <a:p>
            <a:endParaRPr lang="en-US" altLang="zh-CN">
              <a:solidFill>
                <a:srgbClr val="FBDED3"/>
              </a:solidFill>
              <a:latin typeface="Arial" panose="020B0604020202020204"/>
            </a:endParaRPr>
          </a:p>
          <a:p>
            <a:endParaRPr lang="en-US" altLang="zh-CN">
              <a:solidFill>
                <a:srgbClr val="FBDED3"/>
              </a:solidFill>
            </a:endParaRPr>
          </a:p>
        </p:txBody>
      </p:sp>
      <p:pic>
        <p:nvPicPr>
          <p:cNvPr id="3" name="图片 2" descr="368281063751808860"/>
          <p:cNvPicPr>
            <a:picLocks noChangeAspect="1"/>
          </p:cNvPicPr>
          <p:nvPr/>
        </p:nvPicPr>
        <p:blipFill>
          <a:blip r:embed="rId1"/>
          <a:stretch>
            <a:fillRect/>
          </a:stretch>
        </p:blipFill>
        <p:spPr>
          <a:xfrm>
            <a:off x="4150995" y="534670"/>
            <a:ext cx="4122420"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15335" y="1607"/>
            <a:ext cx="563054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Process &amp; Tools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grpSp>
        <p:nvGrpSpPr>
          <p:cNvPr id="9" name="组合 8"/>
          <p:cNvGrpSpPr/>
          <p:nvPr/>
        </p:nvGrpSpPr>
        <p:grpSpPr>
          <a:xfrm>
            <a:off x="314325" y="900430"/>
            <a:ext cx="8061960" cy="3138170"/>
            <a:chOff x="495" y="1418"/>
            <a:chExt cx="12696" cy="4942"/>
          </a:xfrm>
        </p:grpSpPr>
        <p:sp>
          <p:nvSpPr>
            <p:cNvPr id="2" name="文本框 1"/>
            <p:cNvSpPr txBox="1"/>
            <p:nvPr/>
          </p:nvSpPr>
          <p:spPr>
            <a:xfrm>
              <a:off x="495" y="1418"/>
              <a:ext cx="12697" cy="4942"/>
            </a:xfrm>
            <a:prstGeom prst="rect">
              <a:avLst/>
            </a:prstGeom>
            <a:noFill/>
          </p:spPr>
          <p:txBody>
            <a:bodyPr wrap="square" rtlCol="0">
              <a:spAutoFit/>
            </a:bodyPr>
            <a:p>
              <a:r>
                <a:rPr lang="en-US" altLang="zh-CN">
                  <a:solidFill>
                    <a:srgbClr val="FBDED3"/>
                  </a:solidFill>
                  <a:latin typeface="Arial" panose="020B0604020202020204"/>
                </a:rPr>
                <a:t>Process:</a:t>
              </a:r>
              <a:endParaRPr lang="en-US" altLang="zh-CN">
                <a:solidFill>
                  <a:srgbClr val="FBDED3"/>
                </a:solidFill>
                <a:latin typeface="Arial" panose="020B0604020202020204"/>
              </a:endParaRPr>
            </a:p>
            <a:p>
              <a:r>
                <a:rPr lang="en-US" altLang="zh-CN">
                  <a:solidFill>
                    <a:srgbClr val="FBDED3"/>
                  </a:solidFill>
                  <a:latin typeface="Arial" panose="020B0604020202020204"/>
                </a:rPr>
                <a:t> User Stories       prioritized       wrote and assigned tasks </a:t>
              </a:r>
              <a:endParaRPr lang="en-US" altLang="zh-CN">
                <a:solidFill>
                  <a:srgbClr val="FBDED3"/>
                </a:solidFill>
                <a:latin typeface="Arial" panose="020B0604020202020204"/>
              </a:endParaRPr>
            </a:p>
            <a:p>
              <a:r>
                <a:rPr lang="en-US" altLang="zh-CN">
                  <a:solidFill>
                    <a:srgbClr val="FBDED3"/>
                  </a:solidFill>
                  <a:latin typeface="Arial" panose="020B0604020202020204"/>
                </a:rPr>
                <a:t>          consolidated the code once a week, </a:t>
              </a:r>
              <a:endParaRPr lang="en-US" altLang="zh-CN">
                <a:solidFill>
                  <a:srgbClr val="FBDED3"/>
                </a:solidFill>
                <a:latin typeface="Arial" panose="020B0604020202020204"/>
              </a:endParaRPr>
            </a:p>
            <a:p>
              <a:r>
                <a:rPr lang="en-US" altLang="zh-CN">
                  <a:solidFill>
                    <a:srgbClr val="FBDED3"/>
                  </a:solidFill>
                  <a:latin typeface="Arial" panose="020B0604020202020204"/>
                </a:rPr>
                <a:t>          updated the code        assigned new tasks.</a:t>
              </a:r>
              <a:endParaRPr lang="en-US" altLang="zh-CN">
                <a:solidFill>
                  <a:srgbClr val="FBDED3"/>
                </a:solidFill>
                <a:latin typeface="Arial" panose="020B0604020202020204"/>
              </a:endParaRPr>
            </a:p>
            <a:p>
              <a:endParaRPr lang="en-US" altLang="zh-CN">
                <a:solidFill>
                  <a:srgbClr val="FBDED3"/>
                </a:solidFill>
                <a:latin typeface="Arial" panose="020B0604020202020204"/>
              </a:endParaRPr>
            </a:p>
            <a:p>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Operation System: Windows</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Test: JUnit 5</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Development Tools: IntelliJ IDEA, Navicat of MySQL </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Language of front end:  JavaScript, CSS, EasyUI</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Language of back end:  Java</a:t>
              </a:r>
              <a:endParaRPr lang="en-US" altLang="zh-CN">
                <a:solidFill>
                  <a:srgbClr val="FBDED3"/>
                </a:solidFill>
                <a:latin typeface="Arial" panose="020B0604020202020204"/>
              </a:endParaRPr>
            </a:p>
          </p:txBody>
        </p:sp>
        <p:grpSp>
          <p:nvGrpSpPr>
            <p:cNvPr id="8" name="组合 7"/>
            <p:cNvGrpSpPr/>
            <p:nvPr/>
          </p:nvGrpSpPr>
          <p:grpSpPr>
            <a:xfrm>
              <a:off x="903" y="2117"/>
              <a:ext cx="4800" cy="991"/>
              <a:chOff x="903" y="2117"/>
              <a:chExt cx="4800" cy="991"/>
            </a:xfrm>
          </p:grpSpPr>
          <p:sp>
            <p:nvSpPr>
              <p:cNvPr id="3" name="右箭头 2"/>
              <p:cNvSpPr/>
              <p:nvPr/>
            </p:nvSpPr>
            <p:spPr>
              <a:xfrm>
                <a:off x="2758" y="21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右箭头 3"/>
              <p:cNvSpPr/>
              <p:nvPr/>
            </p:nvSpPr>
            <p:spPr>
              <a:xfrm>
                <a:off x="5019" y="21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右箭头 4"/>
              <p:cNvSpPr/>
              <p:nvPr/>
            </p:nvSpPr>
            <p:spPr>
              <a:xfrm>
                <a:off x="903" y="25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箭头 5"/>
              <p:cNvSpPr/>
              <p:nvPr/>
            </p:nvSpPr>
            <p:spPr>
              <a:xfrm>
                <a:off x="903" y="2990"/>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4448" y="2990"/>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1495" y="2064087"/>
            <a:ext cx="4374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User Stories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800" b="1">
              <a:solidFill>
                <a:schemeClr val="tx1"/>
              </a:solidFill>
            </a:endParaRPr>
          </a:p>
          <a:p>
            <a:pPr algn="l"/>
            <a:r>
              <a:rPr lang="zh-CN" altLang="en-US" sz="2800" b="1">
                <a:solidFill>
                  <a:schemeClr val="tx1"/>
                </a:solidFill>
              </a:rPr>
              <a:t>• As a user, I want to invite another user who is online to start a game. </a:t>
            </a:r>
            <a:endParaRPr lang="zh-CN" altLang="en-US" sz="2800" b="1">
              <a:solidFill>
                <a:schemeClr val="tx1"/>
              </a:solidFill>
            </a:endParaRPr>
          </a:p>
          <a:p>
            <a:pPr algn="l"/>
            <a:r>
              <a:rPr lang="zh-CN" altLang="en-US" sz="2800">
                <a:solidFill>
                  <a:schemeClr val="tx1"/>
                </a:solidFill>
              </a:rPr>
              <a:t>Priority:6 </a:t>
            </a:r>
            <a:endParaRPr lang="zh-CN" altLang="en-US" sz="2800">
              <a:solidFill>
                <a:schemeClr val="tx1"/>
              </a:solidFill>
            </a:endParaRPr>
          </a:p>
          <a:p>
            <a:pPr algn="l"/>
            <a:r>
              <a:rPr lang="zh-CN" altLang="en-US" sz="2800" b="1">
                <a:solidFill>
                  <a:schemeClr val="tx1"/>
                </a:solidFill>
              </a:rPr>
              <a:t>• As a user, I want the user who is invited to a game to be able to either accept or ignore. </a:t>
            </a:r>
            <a:endParaRPr lang="zh-CN" altLang="en-US" sz="2800" b="1">
              <a:solidFill>
                <a:schemeClr val="tx1"/>
              </a:solidFill>
            </a:endParaRPr>
          </a:p>
          <a:p>
            <a:pPr algn="l"/>
            <a:r>
              <a:rPr lang="zh-CN" altLang="en-US" sz="2800">
                <a:solidFill>
                  <a:schemeClr val="tx1"/>
                </a:solidFill>
              </a:rPr>
              <a:t>Priority:7 </a:t>
            </a:r>
            <a:endParaRPr lang="zh-CN" altLang="en-US" sz="2800">
              <a:solidFill>
                <a:schemeClr val="tx1"/>
              </a:solidFill>
            </a:endParaRPr>
          </a:p>
          <a:p>
            <a:pPr algn="l"/>
            <a:r>
              <a:rPr lang="zh-CN" altLang="en-US" sz="2800" b="1">
                <a:solidFill>
                  <a:schemeClr val="tx1"/>
                </a:solidFill>
              </a:rPr>
              <a:t>• As a user, I want to have rules and tutorials before I start playing the game for the first time. </a:t>
            </a:r>
            <a:endParaRPr lang="zh-CN" altLang="en-US" sz="2800" b="1">
              <a:solidFill>
                <a:schemeClr val="tx1"/>
              </a:solidFill>
            </a:endParaRPr>
          </a:p>
          <a:p>
            <a:pPr algn="l"/>
            <a:r>
              <a:rPr lang="zh-CN" altLang="en-US" sz="2800">
                <a:solidFill>
                  <a:schemeClr val="tx1"/>
                </a:solidFill>
              </a:rPr>
              <a:t>Priority:8</a:t>
            </a:r>
            <a:endParaRPr lang="zh-CN" altLang="en-US" sz="2800">
              <a:solidFill>
                <a:schemeClr val="tx1"/>
              </a:solidFill>
            </a:endParaRPr>
          </a:p>
          <a:p>
            <a:pPr algn="l"/>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a:solidFill>
                  <a:schemeClr val="tx1"/>
                </a:solidFill>
              </a:rPr>
              <a:t>• As a user, I want to be able to quit from any game of Hnefatafl at any time. </a:t>
            </a:r>
            <a:endParaRPr lang="zh-CN" altLang="en-US" sz="2800" b="1">
              <a:solidFill>
                <a:schemeClr val="tx1"/>
              </a:solidFill>
            </a:endParaRPr>
          </a:p>
          <a:p>
            <a:pPr algn="l"/>
            <a:r>
              <a:rPr lang="zh-CN" altLang="en-US" sz="2800">
                <a:solidFill>
                  <a:schemeClr val="tx1"/>
                </a:solidFill>
              </a:rPr>
              <a:t>Priority:9 </a:t>
            </a:r>
            <a:endParaRPr lang="zh-CN" altLang="en-US" sz="2800">
              <a:solidFill>
                <a:schemeClr val="tx1"/>
              </a:solidFill>
            </a:endParaRPr>
          </a:p>
          <a:p>
            <a:pPr algn="l"/>
            <a:endParaRPr lang="zh-CN" altLang="en-US" sz="2800" b="1">
              <a:solidFill>
                <a:schemeClr val="tx1"/>
              </a:solidFill>
            </a:endParaRPr>
          </a:p>
          <a:p>
            <a:pPr algn="l"/>
            <a:r>
              <a:rPr lang="zh-CN" altLang="en-US" sz="2800" b="1">
                <a:solidFill>
                  <a:schemeClr val="tx1"/>
                </a:solidFill>
              </a:rPr>
              <a:t>• As a user, I want to be able to view the history of previous games including </a:t>
            </a:r>
            <a:endParaRPr lang="zh-CN" altLang="en-US" sz="2800" b="1">
              <a:solidFill>
                <a:schemeClr val="tx1"/>
              </a:solidFill>
            </a:endParaRPr>
          </a:p>
          <a:p>
            <a:pPr algn="l"/>
            <a:r>
              <a:rPr lang="zh-CN" altLang="en-US" sz="2800" b="1">
                <a:solidFill>
                  <a:schemeClr val="tx1"/>
                </a:solidFill>
              </a:rPr>
              <a:t>the result of the game and the opponent. </a:t>
            </a:r>
            <a:endParaRPr lang="zh-CN" altLang="en-US" sz="2800" b="1">
              <a:solidFill>
                <a:schemeClr val="tx1"/>
              </a:solidFill>
            </a:endParaRPr>
          </a:p>
          <a:p>
            <a:pPr algn="l"/>
            <a:r>
              <a:rPr lang="zh-CN" altLang="en-US" sz="2800">
                <a:solidFill>
                  <a:schemeClr val="tx1"/>
                </a:solidFill>
              </a:rPr>
              <a:t>Priority:10</a:t>
            </a:r>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4399915"/>
          </a:xfrm>
          <a:prstGeom prst="rect">
            <a:avLst/>
          </a:prstGeom>
          <a:noFill/>
        </p:spPr>
        <p:txBody>
          <a:bodyPr wrap="square" rtlCol="0">
            <a:spAutoFit/>
          </a:bodyPr>
          <a:p>
            <a:r>
              <a:rPr lang="en-US" altLang="zh-CN" sz="2800" b="1">
                <a:solidFill>
                  <a:srgbClr val="FBDED3"/>
                </a:solidFill>
              </a:rPr>
              <a:t>•As a user, I want to invite another user who is online to start a game. </a:t>
            </a:r>
            <a:r>
              <a:rPr lang="zh-CN" altLang="en-US" sz="2800" b="1">
                <a:solidFill>
                  <a:schemeClr val="accent6"/>
                </a:solidFill>
              </a:rPr>
              <a:t>（</a:t>
            </a:r>
            <a:r>
              <a:rPr lang="en-US" altLang="zh-CN" sz="2800" b="1">
                <a:solidFill>
                  <a:schemeClr val="accent6"/>
                </a:solidFill>
              </a:rPr>
              <a:t>Finished</a:t>
            </a:r>
            <a:r>
              <a:rPr lang="zh-CN" altLang="en-US" sz="2800" b="1">
                <a:solidFill>
                  <a:schemeClr val="accent6"/>
                </a:solidFill>
              </a:rPr>
              <a:t>）</a:t>
            </a:r>
            <a:endParaRPr lang="en-US" altLang="zh-CN" sz="2800" b="1">
              <a:solidFill>
                <a:srgbClr val="FBDED3"/>
              </a:solidFill>
            </a:endParaRPr>
          </a:p>
          <a:p>
            <a:endParaRPr lang="en-US" altLang="zh-CN" sz="2800" b="1">
              <a:solidFill>
                <a:srgbClr val="FBDED3"/>
              </a:solidFill>
            </a:endParaRPr>
          </a:p>
          <a:p>
            <a:r>
              <a:rPr lang="en-US" altLang="zh-CN" sz="2800" b="1">
                <a:solidFill>
                  <a:srgbClr val="FBDED3"/>
                </a:solidFill>
              </a:rPr>
              <a:t>Task: </a:t>
            </a:r>
            <a:endParaRPr lang="en-US" altLang="zh-CN" sz="2800" b="1">
              <a:solidFill>
                <a:srgbClr val="FBDED3"/>
              </a:solidFill>
            </a:endParaRPr>
          </a:p>
          <a:p>
            <a:r>
              <a:rPr lang="en-US" altLang="zh-CN" sz="2800" b="1">
                <a:solidFill>
                  <a:srgbClr val="FBDED3"/>
                </a:solidFill>
              </a:rPr>
              <a:t>1.Write code to search players in the front end </a:t>
            </a:r>
            <a:endParaRPr lang="en-US" altLang="zh-CN" sz="2800" b="1">
              <a:solidFill>
                <a:srgbClr val="FBDED3"/>
              </a:solidFill>
            </a:endParaRPr>
          </a:p>
          <a:p>
            <a:r>
              <a:rPr lang="en-US" altLang="zh-CN" sz="2800" b="1">
                <a:solidFill>
                  <a:srgbClr val="FBDED3"/>
                </a:solidFill>
              </a:rPr>
              <a:t>2.Write code to implement find users in the back end </a:t>
            </a:r>
            <a:endParaRPr lang="en-US" altLang="zh-CN" sz="2800" b="1">
              <a:solidFill>
                <a:srgbClr val="FBDED3"/>
              </a:solidFill>
            </a:endParaRPr>
          </a:p>
          <a:p>
            <a:r>
              <a:rPr lang="en-US" altLang="zh-CN" sz="2800" b="1">
                <a:solidFill>
                  <a:srgbClr val="FBDED3"/>
                </a:solidFill>
              </a:rPr>
              <a:t>3.Write code to implement the invitation sending screen </a:t>
            </a:r>
            <a:endParaRPr lang="en-US" altLang="zh-CN" sz="2800" b="1">
              <a:solidFill>
                <a:srgbClr val="FBDED3"/>
              </a:solidFill>
            </a:endParaRPr>
          </a:p>
          <a:p>
            <a:r>
              <a:rPr lang="en-US" altLang="zh-CN" sz="2800" b="1">
                <a:solidFill>
                  <a:srgbClr val="FBDED3"/>
                </a:solidFill>
              </a:rPr>
              <a:t>4.Write code to implement the function of add invitation in the back end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39370" y="587375"/>
            <a:ext cx="9191625" cy="4892675"/>
          </a:xfrm>
          <a:prstGeom prst="rect">
            <a:avLst/>
          </a:prstGeom>
          <a:noFill/>
        </p:spPr>
        <p:txBody>
          <a:bodyPr wrap="square" rtlCol="0">
            <a:spAutoFit/>
          </a:bodyPr>
          <a:p>
            <a:r>
              <a:rPr lang="en-US" altLang="zh-CN" sz="2400" b="1">
                <a:solidFill>
                  <a:srgbClr val="FBDED3"/>
                </a:solidFill>
                <a:sym typeface="+mn-ea"/>
              </a:rPr>
              <a:t>• As a user, I want the user who is invited to a game to be able to either </a:t>
            </a:r>
            <a:endParaRPr lang="en-US" altLang="zh-CN" sz="2400" b="1">
              <a:solidFill>
                <a:srgbClr val="FBDED3"/>
              </a:solidFill>
              <a:sym typeface="+mn-ea"/>
            </a:endParaRPr>
          </a:p>
          <a:p>
            <a:r>
              <a:rPr lang="en-US" altLang="zh-CN" sz="2400" b="1">
                <a:solidFill>
                  <a:srgbClr val="FBDED3"/>
                </a:solidFill>
                <a:sym typeface="+mn-ea"/>
              </a:rPr>
              <a:t>accept or ignore. </a:t>
            </a:r>
            <a:r>
              <a:rPr lang="zh-CN" altLang="en-US" sz="2400" b="1">
                <a:solidFill>
                  <a:schemeClr val="accent6"/>
                </a:solidFill>
                <a:sym typeface="+mn-ea"/>
              </a:rPr>
              <a:t>（</a:t>
            </a:r>
            <a:r>
              <a:rPr lang="en-US" altLang="zh-CN" sz="2400" b="1">
                <a:solidFill>
                  <a:schemeClr val="accent6"/>
                </a:solidFill>
                <a:sym typeface="+mn-ea"/>
              </a:rPr>
              <a:t>Finished</a:t>
            </a:r>
            <a:r>
              <a:rPr lang="zh-CN" altLang="en-US" sz="2400" b="1">
                <a:solidFill>
                  <a:schemeClr val="accent6"/>
                </a:solidFill>
                <a:sym typeface="+mn-ea"/>
              </a:rPr>
              <a:t>）</a:t>
            </a:r>
            <a:endParaRPr lang="en-US" altLang="zh-CN" sz="2400" b="1">
              <a:solidFill>
                <a:srgbClr val="FBDED3"/>
              </a:solidFill>
              <a:sym typeface="+mn-ea"/>
            </a:endParaRPr>
          </a:p>
          <a:p>
            <a:endParaRPr lang="en-US" altLang="zh-CN" sz="2400" b="1">
              <a:solidFill>
                <a:srgbClr val="FBDED3"/>
              </a:solidFill>
              <a:sym typeface="+mn-ea"/>
            </a:endParaRPr>
          </a:p>
          <a:p>
            <a:r>
              <a:rPr lang="en-US" altLang="zh-CN" sz="2400" b="1">
                <a:solidFill>
                  <a:srgbClr val="FBDED3"/>
                </a:solidFill>
                <a:sym typeface="+mn-ea"/>
              </a:rPr>
              <a:t>Task: </a:t>
            </a:r>
            <a:endParaRPr lang="en-US" altLang="zh-CN" sz="2400" b="1">
              <a:solidFill>
                <a:srgbClr val="FBDED3"/>
              </a:solidFill>
              <a:sym typeface="+mn-ea"/>
            </a:endParaRPr>
          </a:p>
          <a:p>
            <a:r>
              <a:rPr lang="en-US" altLang="zh-CN" sz="2400" b="1">
                <a:solidFill>
                  <a:srgbClr val="FBDED3"/>
                </a:solidFill>
                <a:sym typeface="+mn-ea"/>
              </a:rPr>
              <a:t>1.Write code to implement invited prompt screen</a:t>
            </a:r>
            <a:endParaRPr lang="en-US" altLang="zh-CN" sz="2400" b="1">
              <a:solidFill>
                <a:srgbClr val="FBDED3"/>
              </a:solidFill>
              <a:sym typeface="+mn-ea"/>
            </a:endParaRPr>
          </a:p>
          <a:p>
            <a:r>
              <a:rPr lang="en-US" altLang="zh-CN" sz="2400" b="1">
                <a:solidFill>
                  <a:srgbClr val="FBDED3"/>
                </a:solidFill>
                <a:sym typeface="+mn-ea"/>
              </a:rPr>
              <a:t>2.Write code to search the invitation from database </a:t>
            </a:r>
            <a:endParaRPr lang="en-US" altLang="zh-CN" sz="2400" b="1">
              <a:solidFill>
                <a:srgbClr val="FBDED3"/>
              </a:solidFill>
              <a:sym typeface="+mn-ea"/>
            </a:endParaRPr>
          </a:p>
          <a:p>
            <a:r>
              <a:rPr lang="en-US" altLang="zh-CN" sz="2400" b="1">
                <a:solidFill>
                  <a:srgbClr val="FBDED3"/>
                </a:solidFill>
                <a:sym typeface="+mn-ea"/>
              </a:rPr>
              <a:t>3.Write code to send the information about inviter and invitee to the game board</a:t>
            </a:r>
            <a:endParaRPr lang="en-US" altLang="zh-CN" sz="2400" b="1">
              <a:solidFill>
                <a:srgbClr val="FBDED3"/>
              </a:solidFill>
              <a:sym typeface="+mn-ea"/>
            </a:endParaRPr>
          </a:p>
          <a:p>
            <a:r>
              <a:rPr lang="en-US" altLang="zh-CN" sz="2400" b="1">
                <a:solidFill>
                  <a:srgbClr val="FBDED3"/>
                </a:solidFill>
                <a:sym typeface="+mn-ea"/>
              </a:rPr>
              <a:t>4.Write code to implement when player accept an invitation, jump to the game board </a:t>
            </a:r>
            <a:endParaRPr lang="en-US" altLang="zh-CN" sz="2400" b="1">
              <a:solidFill>
                <a:srgbClr val="FBDED3"/>
              </a:solidFill>
              <a:sym typeface="+mn-ea"/>
            </a:endParaRPr>
          </a:p>
          <a:p>
            <a:r>
              <a:rPr lang="en-US" altLang="zh-CN" sz="2400" b="1">
                <a:solidFill>
                  <a:srgbClr val="FBDED3"/>
                </a:solidFill>
                <a:sym typeface="+mn-ea"/>
              </a:rPr>
              <a:t>5.Write code to remove the invitation information after rejecting the invitation in the back end </a:t>
            </a:r>
            <a:endParaRPr lang="en-US" altLang="zh-CN" sz="2400" b="1">
              <a:solidFill>
                <a:srgbClr val="FBDED3"/>
              </a:solidFill>
              <a:sym typeface="+mn-ea"/>
            </a:endParaRPr>
          </a:p>
          <a:p>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REFSHAPE" val="244325060"/>
  <p:tag name="KSO_WM_UNIT_PLACING_PICTURE_USER_VIEWPORT" val="{&quot;height&quot;:5955,&quot;width&quot;:11280}"/>
</p:tagLst>
</file>

<file path=ppt/tags/tag2.xml><?xml version="1.0" encoding="utf-8"?>
<p:tagLst xmlns:p="http://schemas.openxmlformats.org/presentationml/2006/main">
  <p:tag name="KSO_WM_UNIT_TABLE_BEAUTIFY" val="smartTable{939b0554-a524-44ed-a49d-dd62387b7058}"/>
</p:tagLst>
</file>

<file path=ppt/tags/tag3.xml><?xml version="1.0" encoding="utf-8"?>
<p:tagLst xmlns:p="http://schemas.openxmlformats.org/presentationml/2006/main">
  <p:tag name="KSO_WM_UNIT_TABLE_BEAUTIFY" val="smartTable{f41a3b48-5ee1-45c6-a68f-b2cea43d9dff}"/>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5061</Words>
  <Application>WPS 演示</Application>
  <PresentationFormat>全屏显示(16:9)</PresentationFormat>
  <Paragraphs>203</Paragraphs>
  <Slides>25</Slides>
  <Notes>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25</vt:i4>
      </vt:variant>
    </vt:vector>
  </HeadingPairs>
  <TitlesOfParts>
    <vt:vector size="40" baseType="lpstr">
      <vt:lpstr>Arial</vt:lpstr>
      <vt:lpstr>宋体</vt:lpstr>
      <vt:lpstr>Wingdings</vt:lpstr>
      <vt:lpstr>Arial</vt:lpstr>
      <vt:lpstr>微软雅黑 Light</vt:lpstr>
      <vt:lpstr>Calibri</vt:lpstr>
      <vt:lpstr>微软雅黑</vt:lpstr>
      <vt:lpstr>Arial Unicode MS</vt:lpstr>
      <vt:lpstr>Calibri Light</vt:lpstr>
      <vt:lpstr>Wingdings</vt:lpstr>
      <vt:lpstr>Times New Roman</vt:lpstr>
      <vt:lpstr>Office 主题​​</vt:lpstr>
      <vt:lpstr>1_Office 主题​​</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萱秋</cp:lastModifiedBy>
  <cp:revision>165</cp:revision>
  <dcterms:created xsi:type="dcterms:W3CDTF">2018-08-31T07:35:00Z</dcterms:created>
  <dcterms:modified xsi:type="dcterms:W3CDTF">2019-12-09T08:34:11Z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